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Lexend Deca"/>
      <p:regular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5" roundtripDataSignature="AMtx7miCDB4CRTXcJ/PR+E6SRfx6dndv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exendDeca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d15117e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d15117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75d15117e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8c936429_1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8c936429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7a8c936429_1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a8c936429_1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a8c936429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7a8c936429_1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a8c936429_1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a8c936429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7a8c936429_1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a8c936429_1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a8c936429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7a8c936429_1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a8c936429_1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a8c936429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a8c936429_1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8c936429_2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a8c936429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7a8c936429_2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8c936429_7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a8c936429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7a8c936429_7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a8c936429_7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a8c936429_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7a8c936429_7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a8c936429_7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a8c936429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7a8c936429_7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minutes for each person</a:t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a8c936429_2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a8c936429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avoid redundancies: 11 &amp; 29, use case diagram on slide 10, overlap and separate bar ⅚ with hardware and software and assign roles. Shade phase 2 initially. Generate design sketches. </a:t>
            </a:r>
            <a:endParaRPr/>
          </a:p>
        </p:txBody>
      </p:sp>
      <p:sp>
        <p:nvSpPr>
          <p:cNvPr id="259" name="Google Shape;259;g7a8c936429_2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c03433700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c034337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6c03433700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c03433700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c0343370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6c03433700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03433700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c034337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6c03433700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c03433700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c034337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6c03433700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5d15117e7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5d15117e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75d15117e7_1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a8c936429_2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a8c936429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7a8c936429_2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a8c936429_2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a8c936429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7a8c936429_2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a8c936429_2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a8c936429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7a8c936429_2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a8c936429_2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a8c936429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7a8c936429_2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8c936429_2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8c936429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7a8c936429_2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acdd4e1b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acdd4e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7acdd4e1b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c0343370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c034337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6c0343370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c03433700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c034337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6c0343370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b673c7f0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b673c7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7b673c7f0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a8c936429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a8c93642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7a8c936429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b69b30da8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b69b30da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7b69b30da8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ff5b01d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ff5b01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Online Grocery Survey</a:t>
            </a:r>
            <a:endParaRPr/>
          </a:p>
        </p:txBody>
      </p:sp>
      <p:sp>
        <p:nvSpPr>
          <p:cNvPr id="113" name="Google Shape;113;g6bff5b01d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c03433700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c03433700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6c03433700_1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a8c936429_2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a8c936429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Yana</a:t>
            </a:r>
            <a:endParaRPr/>
          </a:p>
        </p:txBody>
      </p:sp>
      <p:sp>
        <p:nvSpPr>
          <p:cNvPr id="132" name="Google Shape;132;g7a8c936429_2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a8c936429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a8c93642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7a8c936429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a8c936429_1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a8c93642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7a8c936429_1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" name="Google Shape;19;p4"/>
          <p:cNvSpPr txBox="1"/>
          <p:nvPr>
            <p:ph type="ctrTitle"/>
          </p:nvPr>
        </p:nvSpPr>
        <p:spPr>
          <a:xfrm>
            <a:off x="533400" y="1885950"/>
            <a:ext cx="6629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BE4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533400" y="2686050"/>
            <a:ext cx="62484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212725" y="261699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SU LEFT white.eps" id="23" name="Google Shape;23;p4"/>
          <p:cNvPicPr preferRelativeResize="0"/>
          <p:nvPr/>
        </p:nvPicPr>
        <p:blipFill rotWithShape="1">
          <a:blip r:embed="rId2">
            <a:alphaModFix/>
          </a:blip>
          <a:srcRect b="38234" l="0" r="0" t="0"/>
          <a:stretch/>
        </p:blipFill>
        <p:spPr>
          <a:xfrm>
            <a:off x="533400" y="622697"/>
            <a:ext cx="3562350" cy="2933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8313" y="97155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105150" y="-1466850"/>
            <a:ext cx="30861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 rot="5400000">
            <a:off x="5572125" y="1000125"/>
            <a:ext cx="37719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 rot="5400000">
            <a:off x="1495425" y="-923925"/>
            <a:ext cx="37719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1pPr>
            <a:lvl2pPr indent="-360680" lvl="1" marL="91440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2pPr>
            <a:lvl3pPr indent="-360680" lvl="2" marL="137160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3pPr>
            <a:lvl4pPr indent="-360680" lvl="3" marL="182880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4pPr>
            <a:lvl5pPr indent="-360679" lvl="4" marL="2286000" algn="l"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8382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24400" y="80010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idx="3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CE1126"/>
              </a:buClr>
              <a:buSzPts val="2560"/>
              <a:buFont typeface="Times"/>
              <a:buNone/>
              <a:defRPr b="0" i="0" sz="32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CE1126"/>
              </a:buClr>
              <a:buSzPts val="2240"/>
              <a:buFont typeface="Times"/>
              <a:buNone/>
              <a:defRPr b="0" i="0" sz="28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CE1126"/>
              </a:buClr>
              <a:buSzPts val="1920"/>
              <a:buFont typeface="Times"/>
              <a:buNone/>
              <a:defRPr b="0" i="0" sz="24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CE1126"/>
              </a:buClr>
              <a:buSzPts val="1600"/>
              <a:buFont typeface="Times"/>
              <a:buNone/>
              <a:defRPr b="0" i="0" sz="20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2"/>
          <p:cNvSpPr txBox="1"/>
          <p:nvPr>
            <p:ph idx="3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20"/>
              </a:spcBef>
              <a:spcAft>
                <a:spcPts val="0"/>
              </a:spcAft>
              <a:buSzPts val="128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500" u="none" cap="none" strike="noStrik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6068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60680" lvl="2" marL="13716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60680" lvl="3" marL="18288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60679" lvl="4" marL="22860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60679" lvl="5" marL="27432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60679" lvl="6" marL="32004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60679" lvl="7" marL="36576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60679" lvl="8" marL="4114800" marR="0" rtl="0" algn="l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b="0" i="0" sz="2600" u="none" cap="none" strike="noStrik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212725" y="261699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200" u="none">
                <a:solidFill>
                  <a:srgbClr val="ACA39A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SU LEFT white.eps" id="15" name="Google Shape;15;p3"/>
          <p:cNvPicPr preferRelativeResize="0"/>
          <p:nvPr/>
        </p:nvPicPr>
        <p:blipFill rotWithShape="1">
          <a:blip r:embed="rId1">
            <a:alphaModFix/>
          </a:blip>
          <a:srcRect b="38234" l="0" r="0" t="0"/>
          <a:stretch/>
        </p:blipFill>
        <p:spPr>
          <a:xfrm>
            <a:off x="533400" y="4774446"/>
            <a:ext cx="2396490" cy="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1" type="ftr"/>
          </p:nvPr>
        </p:nvSpPr>
        <p:spPr>
          <a:xfrm>
            <a:off x="5715000" y="473632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533400" y="1885950"/>
            <a:ext cx="6629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To Online Shop or To Not Online Shop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3" name="Google Shape;83;p1"/>
          <p:cNvSpPr txBox="1"/>
          <p:nvPr>
            <p:ph idx="1" type="subTitle"/>
          </p:nvPr>
        </p:nvSpPr>
        <p:spPr>
          <a:xfrm>
            <a:off x="533400" y="2831825"/>
            <a:ext cx="62484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b="1" lang="en-US" sz="1400">
                <a:latin typeface="Lexend Deca"/>
                <a:ea typeface="Lexend Deca"/>
                <a:cs typeface="Lexend Deca"/>
                <a:sym typeface="Lexend Deca"/>
              </a:rPr>
              <a:t>Team Members:</a:t>
            </a:r>
            <a:r>
              <a:rPr lang="en-US" sz="1400">
                <a:latin typeface="Lexend Deca"/>
                <a:ea typeface="Lexend Deca"/>
                <a:cs typeface="Lexend Deca"/>
                <a:sym typeface="Lexend Deca"/>
              </a:rPr>
              <a:t> Amiah Gooding, Matthew Martin, Maxwell Minard, Travis Stanger, Smruthi Sandhanam, and Yana Aleksandrova</a:t>
            </a:r>
            <a:endParaRPr sz="1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t/>
            </a:r>
            <a:endParaRPr sz="1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b="1" lang="en-US" sz="1400">
                <a:latin typeface="Lexend Deca"/>
                <a:ea typeface="Lexend Deca"/>
                <a:cs typeface="Lexend Deca"/>
                <a:sym typeface="Lexend Deca"/>
              </a:rPr>
              <a:t>Client/Advisors:</a:t>
            </a:r>
            <a:r>
              <a:rPr lang="en-US" sz="1400">
                <a:latin typeface="Lexend Deca"/>
                <a:ea typeface="Lexend Deca"/>
                <a:cs typeface="Lexend Deca"/>
                <a:sym typeface="Lexend Deca"/>
              </a:rPr>
              <a:t> Goce Trajcevski</a:t>
            </a:r>
            <a:endParaRPr sz="1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84" name="Google Shape;84;p1"/>
          <p:cNvSpPr txBox="1"/>
          <p:nvPr>
            <p:ph idx="2" type="body"/>
          </p:nvPr>
        </p:nvSpPr>
        <p:spPr>
          <a:xfrm>
            <a:off x="468313" y="97155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d15117e7_0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g75d15117e7_0_0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3" name="Google Shape;163;g75d15117e7_0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g75d15117e7_0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65" name="Google Shape;165;g75d15117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375" y="466375"/>
            <a:ext cx="5452574" cy="381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a8c936429_1_58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2" name="Google Shape;172;g7a8c936429_1_58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 Empathize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g7a8c936429_1_58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g7a8c936429_1_58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75" name="Google Shape;175;g7a8c936429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475" y="1905000"/>
            <a:ext cx="13430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a8c936429_1_82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2" name="Google Shape;182;g7a8c936429_1_82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 Define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3" name="Google Shape;183;g7a8c936429_1_82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g7a8c936429_1_82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85" name="Google Shape;185;g7a8c936429_1_82"/>
          <p:cNvPicPr preferRelativeResize="0"/>
          <p:nvPr/>
        </p:nvPicPr>
        <p:blipFill rotWithShape="1">
          <a:blip r:embed="rId3">
            <a:alphaModFix/>
          </a:blip>
          <a:srcRect b="0" l="0" r="0" t="20178"/>
          <a:stretch/>
        </p:blipFill>
        <p:spPr>
          <a:xfrm>
            <a:off x="3661512" y="1322861"/>
            <a:ext cx="1363775" cy="24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a8c936429_1_96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2" name="Google Shape;192;g7a8c936429_1_96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 Ideate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3" name="Google Shape;193;g7a8c936429_1_96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g7a8c936429_1_96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95" name="Google Shape;195;g7a8c936429_1_96"/>
          <p:cNvPicPr preferRelativeResize="0"/>
          <p:nvPr/>
        </p:nvPicPr>
        <p:blipFill rotWithShape="1">
          <a:blip r:embed="rId3">
            <a:alphaModFix/>
          </a:blip>
          <a:srcRect b="0" l="0" r="0" t="12464"/>
          <a:stretch/>
        </p:blipFill>
        <p:spPr>
          <a:xfrm>
            <a:off x="3886823" y="384775"/>
            <a:ext cx="913175" cy="39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8c936429_1_11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2" name="Google Shape;202;g7a8c936429_1_110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 Prototype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3" name="Google Shape;203;g7a8c936429_1_11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7a8c936429_1_11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205" name="Google Shape;205;g7a8c936429_1_110"/>
          <p:cNvPicPr preferRelativeResize="0"/>
          <p:nvPr/>
        </p:nvPicPr>
        <p:blipFill rotWithShape="1">
          <a:blip r:embed="rId3">
            <a:alphaModFix/>
          </a:blip>
          <a:srcRect b="0" l="0" r="0" t="6156"/>
          <a:stretch/>
        </p:blipFill>
        <p:spPr>
          <a:xfrm>
            <a:off x="5159350" y="1427900"/>
            <a:ext cx="1985175" cy="26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7a8c936429_1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238" y="1305600"/>
            <a:ext cx="1985175" cy="29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7a8c936429_1_110"/>
          <p:cNvSpPr/>
          <p:nvPr/>
        </p:nvSpPr>
        <p:spPr>
          <a:xfrm>
            <a:off x="5785038" y="1275775"/>
            <a:ext cx="733800" cy="20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a8c936429_1_124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4" name="Google Shape;214;g7a8c936429_1_124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Design Plan: Test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5" name="Google Shape;215;g7a8c936429_1_124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g7a8c936429_1_124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217" name="Google Shape;217;g7a8c936429_1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327" y="343710"/>
            <a:ext cx="1317350" cy="39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a8c936429_2_67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Statement of Work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4" name="Google Shape;224;g7a8c936429_2_67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7a8c936429_2_67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a8c936429_7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Technical Considerations and Constraints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2" name="Google Shape;232;g7a8c936429_7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g7a8c936429_7_0"/>
          <p:cNvSpPr txBox="1"/>
          <p:nvPr>
            <p:ph idx="1" type="body"/>
          </p:nvPr>
        </p:nvSpPr>
        <p:spPr>
          <a:xfrm>
            <a:off x="869575" y="109305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Choice of Sensors -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RFID vs.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Barcode Scanner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Database -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Amazon Web Services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Master System -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Arduino vs.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Raspberry Pi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4" name="Google Shape;234;g7a8c936429_7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 May 20-19</a:t>
            </a:r>
            <a:endParaRPr/>
          </a:p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a8c936429_7_17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Possible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Risk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s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and Mitigation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1" name="Google Shape;241;g7a8c936429_7_17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Sensor Degradation - Sensors may not calibrated over time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Response - Calibrate the sensors on a regular basis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Communication - A connection with the application and the database updating timely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Response - Having strong time constraints on sending updated information to the database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Unfamiliarity - New Technology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Securing outside sources to compile information and placing in uniform location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2" name="Google Shape;242;g7a8c936429_7_17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g7a8c936429_7_17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a8c936429_7_8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Phase Decomposition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0" name="Google Shape;250;g7a8c936429_7_8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g7a8c936429_7_8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252" name="Google Shape;252;g7a8c936429_7_8"/>
          <p:cNvPicPr preferRelativeResize="0"/>
          <p:nvPr/>
        </p:nvPicPr>
        <p:blipFill rotWithShape="1">
          <a:blip r:embed="rId3">
            <a:alphaModFix/>
          </a:blip>
          <a:srcRect b="1565" l="0" r="0" t="0"/>
          <a:stretch/>
        </p:blipFill>
        <p:spPr>
          <a:xfrm>
            <a:off x="704850" y="828675"/>
            <a:ext cx="7734300" cy="37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7a8c936429_7_8"/>
          <p:cNvSpPr txBox="1"/>
          <p:nvPr/>
        </p:nvSpPr>
        <p:spPr>
          <a:xfrm>
            <a:off x="1411950" y="1001775"/>
            <a:ext cx="1650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Proof of Concept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4" name="Google Shape;254;g7a8c936429_7_8"/>
          <p:cNvSpPr txBox="1"/>
          <p:nvPr/>
        </p:nvSpPr>
        <p:spPr>
          <a:xfrm>
            <a:off x="4008375" y="905750"/>
            <a:ext cx="1650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Minimum Viable Product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5" name="Google Shape;255;g7a8c936429_7_8"/>
          <p:cNvSpPr txBox="1"/>
          <p:nvPr/>
        </p:nvSpPr>
        <p:spPr>
          <a:xfrm>
            <a:off x="6795000" y="1001775"/>
            <a:ext cx="1707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Finalized Product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4572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Outline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Introduction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Statement of Work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Timeline and Resources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Testing and Implementation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AutoNum type="arabicPeriod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Future Plans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1" name="Google Shape;91;p2"/>
          <p:cNvSpPr txBox="1"/>
          <p:nvPr>
            <p:ph idx="12" type="sldNum"/>
          </p:nvPr>
        </p:nvSpPr>
        <p:spPr>
          <a:xfrm>
            <a:off x="6553200" y="428625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"/>
          <p:cNvSpPr txBox="1"/>
          <p:nvPr>
            <p:ph idx="2" type="body"/>
          </p:nvPr>
        </p:nvSpPr>
        <p:spPr>
          <a:xfrm>
            <a:off x="6324600" y="4743450"/>
            <a:ext cx="24384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a8c936429_2_74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Timeline and Resources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2" name="Google Shape;262;g7a8c936429_2_74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g7a8c936429_2_74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c03433700_0_7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Timeline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0" name="Google Shape;270;g6c03433700_0_7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g6c03433700_0_7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272" name="Google Shape;272;g6c03433700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775" y="235950"/>
            <a:ext cx="5953925" cy="41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c03433700_0_63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Feasibility Assessment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9" name="Google Shape;279;g6c03433700_0_63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Expectation: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Proof of concept IoT solution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Target towards one spot in the home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Main Challenges: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New technologies (Ex: AWS)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Time Management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0" name="Google Shape;280;g6c03433700_0_63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g6c03433700_0_63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282" name="Google Shape;282;g6c03433700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875" y="2115324"/>
            <a:ext cx="2019200" cy="21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c03433700_0_71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Personnel Effort Requirements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89" name="Google Shape;289;g6c03433700_0_71"/>
          <p:cNvSpPr txBox="1"/>
          <p:nvPr>
            <p:ph idx="1" type="body"/>
          </p:nvPr>
        </p:nvSpPr>
        <p:spPr>
          <a:xfrm>
            <a:off x="177350" y="800100"/>
            <a:ext cx="89667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Set up AWS server and database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(40+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Develop front-end user interface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(100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Algorithms and data analysis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(50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Construct circuits/hardware components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(80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Embedded programming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 (80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Testing and Integration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(150 hours)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90" name="Google Shape;290;g6c03433700_0_71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g6c03433700_0_71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c03433700_0_55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Resource Requirements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98" name="Google Shape;298;g6c03433700_0_55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Raspberry Pi 3 Model B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Barcode scanner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Weight Sensor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Wires and circuit components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Power supply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AWS server and database 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exend Deca"/>
              <a:buChar char="●"/>
            </a:pPr>
            <a:r>
              <a:rPr lang="en-US" sz="2400">
                <a:latin typeface="Lexend Deca"/>
                <a:ea typeface="Lexend Deca"/>
                <a:cs typeface="Lexend Deca"/>
                <a:sym typeface="Lexend Deca"/>
              </a:rPr>
              <a:t>Makeshift cabinet and items for test simulation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99" name="Google Shape;299;g6c03433700_0_55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g6c03433700_0_55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301" name="Google Shape;301;g6c03433700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68" y="114293"/>
            <a:ext cx="3027225" cy="18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5d15117e7_1_1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Financial Requirements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8" name="Google Shape;308;g75d15117e7_1_1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Budget: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Under $200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Material Costs: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Raspberry Pi: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$35-$40 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Weight Sensor: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Potentially free?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Barcode Scanner: </a:t>
            </a: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$50-$100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9" name="Google Shape;309;g75d15117e7_1_1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g75d15117e7_1_1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a8c936429_2_46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Testing and Implementation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17" name="Google Shape;317;g7a8c936429_2_46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g7a8c936429_2_46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a8c936429_2_88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Functional Test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25" name="Google Shape;325;g7a8c936429_2_88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Hardware Testing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1" marL="9144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Manually v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erified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connections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1" marL="9144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Python Scripts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Software Testing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1" marL="9144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XCTest: built-in unit testing with XCode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1" marL="9144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Manual scenarios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Integration Testing</a:t>
            </a:r>
            <a:endParaRPr b="1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26" name="Google Shape;326;g7a8c936429_2_88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g7a8c936429_2_88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328" name="Google Shape;328;g7a8c936429_2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909" y="682171"/>
            <a:ext cx="1486175" cy="14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a8c936429_2_96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Non-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Functional Test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35" name="Google Shape;335;g7a8c936429_2_96"/>
          <p:cNvSpPr txBox="1"/>
          <p:nvPr>
            <p:ph idx="1" type="body"/>
          </p:nvPr>
        </p:nvSpPr>
        <p:spPr>
          <a:xfrm>
            <a:off x="685800" y="8001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Scalability: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Progressively add users to database and ensure all have access.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Data Integrity: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Send data from sensor to database and compare log files in both places.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>
                <a:latin typeface="Lexend Deca"/>
                <a:ea typeface="Lexend Deca"/>
                <a:cs typeface="Lexend Deca"/>
                <a:sym typeface="Lexend Deca"/>
              </a:rPr>
              <a:t>Usability: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Compare time to manually find a deal and the time for automatic alert to be sent.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36" name="Google Shape;336;g7a8c936429_2_96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g7a8c936429_2_96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a8c936429_2_104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Current Status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4" name="Google Shape;344;g7a8c936429_2_104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Raspberry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Pi setup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Front-End screen 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sketches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Amplify framework setup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•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Database Initialization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5" name="Google Shape;345;g7a8c936429_2_104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g7a8c936429_2_104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a8c936429_2_53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Introduction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99" name="Google Shape;99;g7a8c936429_2_53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7a8c936429_2_53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acdd4e1b0_0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Current Status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3" name="Google Shape;353;g7acdd4e1b0_0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g7acdd4e1b0_0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355" name="Google Shape;355;g7acdd4e1b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850" y="835563"/>
            <a:ext cx="1950575" cy="36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7acdd4e1b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00" y="866412"/>
            <a:ext cx="1892475" cy="36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7acdd4e1b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0513" y="844325"/>
            <a:ext cx="1841600" cy="37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7acdd4e1b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3213" y="871025"/>
            <a:ext cx="1892475" cy="36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c03433700_0_0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Future Plans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5" name="Google Shape;365;g6c03433700_0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g6c03433700_0_0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c03433700_0_15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Spring 2020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3" name="Google Shape;373;g6c03433700_0_15"/>
          <p:cNvSpPr txBox="1"/>
          <p:nvPr>
            <p:ph idx="1" type="body"/>
          </p:nvPr>
        </p:nvSpPr>
        <p:spPr>
          <a:xfrm>
            <a:off x="457200" y="800100"/>
            <a:ext cx="84843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457200" rtl="0" algn="l">
              <a:spcBef>
                <a:spcPts val="52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Revisit design decisions (January)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Define and start individual component testing (February)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Complete initial integration, define and start integration testing for plausible use cases (March)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-360680" lvl="0" marL="457200" rtl="0" algn="l">
              <a:spcBef>
                <a:spcPts val="0"/>
              </a:spcBef>
              <a:spcAft>
                <a:spcPts val="0"/>
              </a:spcAft>
              <a:buSzPts val="2080"/>
              <a:buFont typeface="Lexend Deca"/>
              <a:buChar char="●"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Complete dry-runs of demo, finalize deliverable version (April)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4" name="Google Shape;374;g6c03433700_0_15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g6c03433700_0_15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b673c7f05_0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2020: Gantt</a:t>
            </a:r>
            <a:endParaRPr/>
          </a:p>
        </p:txBody>
      </p:sp>
      <p:sp>
        <p:nvSpPr>
          <p:cNvPr id="382" name="Google Shape;382;g7b673c7f05_0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g7b673c7f05_0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g7b673c7f05_0_0"/>
          <p:cNvPicPr preferRelativeResize="0"/>
          <p:nvPr/>
        </p:nvPicPr>
        <p:blipFill rotWithShape="1">
          <a:blip r:embed="rId3">
            <a:alphaModFix/>
          </a:blip>
          <a:srcRect b="3403" l="45954" r="851" t="1801"/>
          <a:stretch/>
        </p:blipFill>
        <p:spPr>
          <a:xfrm>
            <a:off x="4776100" y="361850"/>
            <a:ext cx="3167200" cy="39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7b673c7f05_0_0"/>
          <p:cNvPicPr preferRelativeResize="0"/>
          <p:nvPr/>
        </p:nvPicPr>
        <p:blipFill rotWithShape="1">
          <a:blip r:embed="rId3">
            <a:alphaModFix/>
          </a:blip>
          <a:srcRect b="17500" l="1262" r="59045" t="51727"/>
          <a:stretch/>
        </p:blipFill>
        <p:spPr>
          <a:xfrm>
            <a:off x="1152825" y="2521075"/>
            <a:ext cx="2774126" cy="15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a8c936429_2_0"/>
          <p:cNvSpPr txBox="1"/>
          <p:nvPr>
            <p:ph type="title"/>
          </p:nvPr>
        </p:nvSpPr>
        <p:spPr>
          <a:xfrm>
            <a:off x="0" y="1969650"/>
            <a:ext cx="9144000" cy="120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Questions?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92" name="Google Shape;392;g7a8c936429_2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g7a8c936429_2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69b30da8_3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Trends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07" name="Google Shape;107;g7b69b30da8_3_0"/>
          <p:cNvSpPr txBox="1"/>
          <p:nvPr>
            <p:ph idx="1" type="body"/>
          </p:nvPr>
        </p:nvSpPr>
        <p:spPr>
          <a:xfrm>
            <a:off x="838200" y="800100"/>
            <a:ext cx="7620000" cy="434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exend Deca"/>
                <a:ea typeface="Lexend Deca"/>
                <a:cs typeface="Lexend Deca"/>
                <a:sym typeface="Lexend Deca"/>
              </a:rPr>
              <a:t>Online Shopping</a:t>
            </a:r>
            <a:r>
              <a:rPr b="1" lang="en-US" sz="1800">
                <a:solidFill>
                  <a:srgbClr val="434343"/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endParaRPr b="1" sz="1800">
              <a:solidFill>
                <a:srgbClr val="43434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E-Commerce growing 3 times faster than retail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Companies have made it easier to buy groceries online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○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Offering discounts on items and delivery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In 2019, 93 million online grocery purchasers 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34343"/>
                </a:solidFill>
                <a:latin typeface="Lexend Deca"/>
                <a:ea typeface="Lexend Deca"/>
                <a:cs typeface="Lexend Deca"/>
                <a:sym typeface="Lexend Deca"/>
              </a:rPr>
              <a:t>In-Store Shopping:</a:t>
            </a:r>
            <a:endParaRPr b="1" sz="1800">
              <a:solidFill>
                <a:srgbClr val="434343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56% of shoppers would like to see and touch items before purchase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Marketing trend towards increasing in-store purchases using location aware advertising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○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Offer discount coupons based on user’s proximity of particular stores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08" name="Google Shape;108;g7b69b30da8_3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7b69b30da8_3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ff5b01d9_0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Lexend Deca"/>
                <a:ea typeface="Lexend Deca"/>
                <a:cs typeface="Lexend Deca"/>
                <a:sym typeface="Lexend Deca"/>
              </a:rPr>
              <a:t>U.S. Online Grocery Survey</a:t>
            </a: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3000">
                <a:latin typeface="Lexend Deca"/>
                <a:ea typeface="Lexend Deca"/>
                <a:cs typeface="Lexend Deca"/>
                <a:sym typeface="Lexend Deca"/>
              </a:rPr>
              <a:t>(2019)</a:t>
            </a:r>
            <a:endParaRPr sz="3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16" name="Google Shape;116;g6bff5b01d9_0_0"/>
          <p:cNvSpPr txBox="1"/>
          <p:nvPr>
            <p:ph idx="1" type="body"/>
          </p:nvPr>
        </p:nvSpPr>
        <p:spPr>
          <a:xfrm>
            <a:off x="838200" y="800100"/>
            <a:ext cx="7620000" cy="422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200"/>
              <a:t>					</a:t>
            </a:r>
            <a:endParaRPr sz="1200"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000"/>
              <a:t>Figure 1: R. Redman, “Number of online grocery shoppers surges,” Supermarket</a:t>
            </a:r>
            <a:endParaRPr sz="1000"/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News (SN), May 2019.</a:t>
            </a:r>
            <a:endParaRPr sz="1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7" name="Google Shape;117;g6bff5b01d9_0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g6bff5b01d9_0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19" name="Google Shape;119;g6bff5b01d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375" y="800100"/>
            <a:ext cx="4703672" cy="330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c03433700_1_11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Goal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6" name="Google Shape;126;g6c03433700_1_11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52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Design a solution that will help users find a balance between in-store and online shopping experiences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Develop an end-to-end IoT solution that will: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Monitor the status of items in a shelf or cabinet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Generate a list of items “to buy” and prepare an online order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Location-aware notification for users that certain items needed are </a:t>
            </a: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available at a nearby store at acceptable prices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exend Deca"/>
              <a:buChar char="•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Automatic update of online orders if user decides to purchase items in store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7" name="Google Shape;127;g6c03433700_1_11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6c03433700_1_11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a8c936429_2_32"/>
          <p:cNvSpPr txBox="1"/>
          <p:nvPr>
            <p:ph type="title"/>
          </p:nvPr>
        </p:nvSpPr>
        <p:spPr>
          <a:xfrm>
            <a:off x="25" y="1329025"/>
            <a:ext cx="91440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35" name="Google Shape;135;g7a8c936429_2_32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g7a8c936429_2_32"/>
          <p:cNvSpPr txBox="1"/>
          <p:nvPr>
            <p:ph idx="1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8c936429_1_0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3" name="Google Shape;143;g7a8c936429_1_0"/>
          <p:cNvSpPr txBox="1"/>
          <p:nvPr>
            <p:ph idx="1" type="body"/>
          </p:nvPr>
        </p:nvSpPr>
        <p:spPr>
          <a:xfrm>
            <a:off x="845125" y="112545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Non-Functional Requirements</a:t>
            </a: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:</a:t>
            </a:r>
            <a:endParaRPr sz="2400">
              <a:solidFill>
                <a:srgbClr val="99999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solidFill>
                  <a:srgbClr val="6E6259"/>
                </a:solidFill>
                <a:latin typeface="Lexend Deca"/>
                <a:ea typeface="Lexend Deca"/>
                <a:cs typeface="Lexend Deca"/>
                <a:sym typeface="Lexend Deca"/>
              </a:rPr>
              <a:t>Availability: Available to update automatically every 12 hours</a:t>
            </a:r>
            <a:endParaRPr sz="1800">
              <a:solidFill>
                <a:srgbClr val="6E625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solidFill>
                  <a:srgbClr val="6E6259"/>
                </a:solidFill>
                <a:latin typeface="Lexend Deca"/>
                <a:ea typeface="Lexend Deca"/>
                <a:cs typeface="Lexend Deca"/>
                <a:sym typeface="Lexend Deca"/>
              </a:rPr>
              <a:t>Data Integrity: Accurate &amp; consistent data</a:t>
            </a:r>
            <a:endParaRPr sz="1800">
              <a:solidFill>
                <a:srgbClr val="6E625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solidFill>
                  <a:srgbClr val="6E6259"/>
                </a:solidFill>
                <a:latin typeface="Lexend Deca"/>
                <a:ea typeface="Lexend Deca"/>
                <a:cs typeface="Lexend Deca"/>
                <a:sym typeface="Lexend Deca"/>
              </a:rPr>
              <a:t>Deployment: Pantry cupboard</a:t>
            </a:r>
            <a:endParaRPr sz="1800">
              <a:solidFill>
                <a:srgbClr val="6E625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latin typeface="Lexend Deca"/>
                <a:ea typeface="Lexend Deca"/>
                <a:cs typeface="Lexend Deca"/>
                <a:sym typeface="Lexend Deca"/>
              </a:rPr>
              <a:t>Scalability: Modular designs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solidFill>
                  <a:srgbClr val="6E6259"/>
                </a:solidFill>
                <a:latin typeface="Lexend Deca"/>
                <a:ea typeface="Lexend Deca"/>
                <a:cs typeface="Lexend Deca"/>
                <a:sym typeface="Lexend Deca"/>
              </a:rPr>
              <a:t>Resilience: Constant change</a:t>
            </a:r>
            <a:endParaRPr sz="1800">
              <a:solidFill>
                <a:srgbClr val="6E6259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1800"/>
              <a:buFont typeface="Lexend Deca"/>
              <a:buChar char="●"/>
            </a:pPr>
            <a:r>
              <a:rPr lang="en-US" sz="1800">
                <a:solidFill>
                  <a:srgbClr val="6E6259"/>
                </a:solidFill>
                <a:latin typeface="Lexend Deca"/>
                <a:ea typeface="Lexend Deca"/>
                <a:cs typeface="Lexend Deca"/>
                <a:sym typeface="Lexend Deca"/>
              </a:rPr>
              <a:t>Usability: Intuitive, clear steps for setup and access</a:t>
            </a:r>
            <a:endParaRPr>
              <a:solidFill>
                <a:srgbClr val="6E6259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44" name="Google Shape;144;g7a8c936429_1_0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7a8c936429_1_0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a8c936429_1_25"/>
          <p:cNvSpPr txBox="1"/>
          <p:nvPr>
            <p:ph type="title"/>
          </p:nvPr>
        </p:nvSpPr>
        <p:spPr>
          <a:xfrm>
            <a:off x="457200" y="114300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exend Deca"/>
                <a:ea typeface="Lexend Deca"/>
                <a:cs typeface="Lexend Deca"/>
                <a:sym typeface="Lexend Deca"/>
              </a:rPr>
              <a:t>Design Plan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52" name="Google Shape;152;g7a8c936429_1_25"/>
          <p:cNvSpPr txBox="1"/>
          <p:nvPr>
            <p:ph idx="1" type="body"/>
          </p:nvPr>
        </p:nvSpPr>
        <p:spPr>
          <a:xfrm>
            <a:off x="838200" y="800100"/>
            <a:ext cx="76200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999999"/>
                </a:solidFill>
                <a:latin typeface="Lexend Deca"/>
                <a:ea typeface="Lexend Deca"/>
                <a:cs typeface="Lexend Deca"/>
                <a:sym typeface="Lexend Deca"/>
              </a:rPr>
              <a:t>Proposed Design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53" name="Google Shape;153;g7a8c936429_1_25"/>
          <p:cNvSpPr txBox="1"/>
          <p:nvPr>
            <p:ph idx="12" type="sldNum"/>
          </p:nvPr>
        </p:nvSpPr>
        <p:spPr>
          <a:xfrm>
            <a:off x="6553200" y="4286250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g7a8c936429_1_25"/>
          <p:cNvSpPr txBox="1"/>
          <p:nvPr>
            <p:ph idx="2" type="body"/>
          </p:nvPr>
        </p:nvSpPr>
        <p:spPr>
          <a:xfrm>
            <a:off x="6324600" y="4743450"/>
            <a:ext cx="2438400" cy="2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 May 20-19</a:t>
            </a:r>
            <a:endParaRPr/>
          </a:p>
        </p:txBody>
      </p:sp>
      <p:pic>
        <p:nvPicPr>
          <p:cNvPr id="155" name="Google Shape;155;g7a8c936429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588" y="1327700"/>
            <a:ext cx="5180825" cy="27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2018-04-04T18:20:04Z</dcterms:created>
  <dc:creator>Jill Thomasson</dc:creator>
</cp:coreProperties>
</file>