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63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2787A-85A7-C9E1-8FB3-086F0B0AEA4E}" v="10" dt="2019-10-06T19:40:24.882"/>
    <p1510:client id="{2E477646-3803-F4B3-92F6-029E4F8BD1C5}" v="1265" dt="2019-10-06T19:55:30.067"/>
    <p1510:client id="{5C66D8AF-8D97-9133-88C7-7A861091EF76}" v="8" dt="2019-10-06T18:21:49.678"/>
    <p1510:client id="{918B91C0-742B-96E3-FF7E-D1BE6FA29DD1}" v="402" dt="2019-10-06T19:31:03.324"/>
    <p1510:client id="{9FBB3B7C-5153-4CC4-91F7-BE840B59132B}" v="320" dt="2019-10-06T19:31:11.472"/>
    <p1510:client id="{A2C5CF30-A87A-3019-E9FE-F0F7EFF99E7B}" v="104" dt="2019-10-06T19:47:02.689"/>
    <p1510:client id="{FD68C641-3078-F04C-8B44-92262862878F}" v="142" dt="2019-10-06T20:46:04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286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8D38747-4367-4BD2-8D51-C97E202738E2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0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52596F-08A7-4B70-989A-F2B1CF31E66B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E507A8-A5CF-4D38-AB86-7EDDA87A85D4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DFCD27C-8599-43EF-BA1D-14DDC1946E06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9343D99-809A-49C0-96E5-4250D0B498EE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68812DA-F765-4142-A6A3-A8ED7235E082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7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A15526-7079-4B7B-987C-1B5FAE11A0FF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FD7F-B3E1-AF4A-A280-2008307EF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To Online Shop, Or to Not Online Shop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22A74-1D50-B045-894E-71F32C786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By: </a:t>
            </a:r>
            <a:r>
              <a:rPr lang="en-US" dirty="0" err="1">
                <a:ea typeface="+mn-lt"/>
                <a:cs typeface="+mn-lt"/>
              </a:rPr>
              <a:t>Amiah</a:t>
            </a:r>
            <a:r>
              <a:rPr lang="en-US" dirty="0">
                <a:ea typeface="+mn-lt"/>
                <a:cs typeface="+mn-lt"/>
              </a:rPr>
              <a:t> Gooding, Matthew Martin, Max Minard, </a:t>
            </a:r>
            <a:r>
              <a:rPr lang="en-US" dirty="0" err="1">
                <a:ea typeface="+mn-lt"/>
                <a:cs typeface="+mn-lt"/>
              </a:rPr>
              <a:t>Smruthi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Sandhanam</a:t>
            </a:r>
            <a:r>
              <a:rPr lang="en-US" dirty="0">
                <a:ea typeface="+mn-lt"/>
                <a:cs typeface="+mn-lt"/>
              </a:rPr>
              <a:t>,</a:t>
            </a:r>
          </a:p>
          <a:p>
            <a:r>
              <a:rPr lang="en-US" dirty="0">
                <a:ea typeface="+mn-lt"/>
                <a:cs typeface="+mn-lt"/>
              </a:rPr>
              <a:t> Travis Stanger, and Yana </a:t>
            </a:r>
            <a:r>
              <a:rPr lang="en-US" dirty="0" err="1">
                <a:ea typeface="+mn-lt"/>
                <a:cs typeface="+mn-lt"/>
              </a:rPr>
              <a:t>Aleksandrova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Sdmay20-19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4E76F66-3A69-D144-860B-06434A22F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9"/>
    </mc:Choice>
    <mc:Fallback xmlns="">
      <p:transition spd="slow" advTm="1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3978-FDD8-7543-B081-FBE35624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A19A-B431-9641-BDAB-1C6670C0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  <a:r>
              <a:rPr lang="en-US" dirty="0"/>
              <a:t>: Utilize online shopping and at-home experiences to enhance the shopping capabilities of customers. </a:t>
            </a:r>
          </a:p>
          <a:p>
            <a:r>
              <a:rPr lang="en-US" b="1" dirty="0">
                <a:ea typeface="+mn-lt"/>
                <a:cs typeface="+mn-lt"/>
              </a:rPr>
              <a:t>What is it?</a:t>
            </a:r>
            <a:r>
              <a:rPr lang="en-US" dirty="0">
                <a:ea typeface="+mn-lt"/>
                <a:cs typeface="+mn-lt"/>
              </a:rPr>
              <a:t>:  An IOT based solution that combines mobile app development, communication with hardware sensors, and data management. </a:t>
            </a:r>
            <a:endParaRPr lang="en-US" dirty="0"/>
          </a:p>
          <a:p>
            <a:r>
              <a:rPr lang="en-US" b="1" dirty="0"/>
              <a:t>Expected Outcome</a:t>
            </a:r>
            <a:r>
              <a:rPr lang="en-US" dirty="0"/>
              <a:t>: A proof of concept for a single location (ex: cabinet or cupboard) with hopes of expanding to other places in the home.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C3D7C7-0450-1F48-8D26-AA3E6DD40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8"/>
    </mc:Choice>
    <mc:Fallback xmlns="">
      <p:transition spd="slow" advTm="2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5E51-3610-4D02-82AD-9BB9C7A7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Technical Goals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51E40-227E-48EC-9778-B274C180AC01}"/>
              </a:ext>
            </a:extLst>
          </p:cNvPr>
          <p:cNvSpPr txBox="1"/>
          <p:nvPr/>
        </p:nvSpPr>
        <p:spPr>
          <a:xfrm>
            <a:off x="5117892" y="3362794"/>
            <a:ext cx="647824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Application Goals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Mobile application that gathers data from hardware components via an itemized database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Application retrieves the list items need to be bought from the database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Algorithms to determine if it's cheaper to buy items online or in-store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Uses geolocation to figure out the best deal for buying a product</a:t>
            </a:r>
          </a:p>
          <a:p>
            <a:pPr marL="285750" indent="-285750">
              <a:buFont typeface="Arial"/>
              <a:buChar char="•"/>
            </a:pP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DC842-184D-488E-A4E5-9FD908DA2DB1}"/>
              </a:ext>
            </a:extLst>
          </p:cNvPr>
          <p:cNvSpPr txBox="1"/>
          <p:nvPr/>
        </p:nvSpPr>
        <p:spPr>
          <a:xfrm>
            <a:off x="5117892" y="963863"/>
            <a:ext cx="6478248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Home IoT Goals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Sensor based data collection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Populating application database with the itemized pantry contents</a:t>
            </a:r>
          </a:p>
          <a:p>
            <a:pPr marL="347345" indent="-347345">
              <a:buFont typeface="Arial"/>
              <a:buChar char="•"/>
            </a:pPr>
            <a:r>
              <a:rPr lang="en-US"/>
              <a:t>Sensor data to be transmitted on Wi-Fi to Arduino</a:t>
            </a:r>
            <a:endParaRPr lang="en-US" b="1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BCC802F-7D54-B949-BEEE-5F0D6DF5C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2"/>
    </mc:Choice>
    <mc:Fallback xmlns="">
      <p:transition spd="slow" advTm="49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BEB7-C790-471B-AEA4-5CCE7B9F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System Block Diagram</a:t>
            </a:r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0B78255-3359-4A49-9123-2AA1A4720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894" y="1544266"/>
            <a:ext cx="7257142" cy="365933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F6824F4-3832-8649-A25C-5BCCB5C01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6"/>
    </mc:Choice>
    <mc:Fallback xmlns="">
      <p:transition spd="slow" advTm="5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5EA6-9F76-1942-936B-ABC8C77D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03803B-9195-A547-9C01-0A5C4D3720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7339144"/>
              </p:ext>
            </p:extLst>
          </p:nvPr>
        </p:nvGraphicFramePr>
        <p:xfrm>
          <a:off x="5128033" y="960285"/>
          <a:ext cx="6264415" cy="2024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52">
                  <a:extLst>
                    <a:ext uri="{9D8B030D-6E8A-4147-A177-3AD203B41FA5}">
                      <a16:colId xmlns:a16="http://schemas.microsoft.com/office/drawing/2014/main" val="2579962407"/>
                    </a:ext>
                  </a:extLst>
                </a:gridCol>
                <a:gridCol w="3750351">
                  <a:extLst>
                    <a:ext uri="{9D8B030D-6E8A-4147-A177-3AD203B41FA5}">
                      <a16:colId xmlns:a16="http://schemas.microsoft.com/office/drawing/2014/main" val="334793080"/>
                    </a:ext>
                  </a:extLst>
                </a:gridCol>
                <a:gridCol w="883656">
                  <a:extLst>
                    <a:ext uri="{9D8B030D-6E8A-4147-A177-3AD203B41FA5}">
                      <a16:colId xmlns:a16="http://schemas.microsoft.com/office/drawing/2014/main" val="3620878688"/>
                    </a:ext>
                  </a:extLst>
                </a:gridCol>
                <a:gridCol w="883656">
                  <a:extLst>
                    <a:ext uri="{9D8B030D-6E8A-4147-A177-3AD203B41FA5}">
                      <a16:colId xmlns:a16="http://schemas.microsoft.com/office/drawing/2014/main" val="1324317473"/>
                    </a:ext>
                  </a:extLst>
                </a:gridCol>
              </a:tblGrid>
              <a:tr h="215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Position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Milestone/Activity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Start Date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End Date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extLst>
                  <a:ext uri="{0D108BD9-81ED-4DB2-BD59-A6C34878D82A}">
                    <a16:rowId xmlns:a16="http://schemas.microsoft.com/office/drawing/2014/main" val="1251692571"/>
                  </a:ext>
                </a:extLst>
              </a:tr>
              <a:tr h="249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Formalize Scope/Identify main components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9/6/19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9/20/19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1288524371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Research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10/1/19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10/10/19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3023509751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Use-case scenarios and main approaches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10/7/19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11/1/19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1283330460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Converge on design/Basic functionality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11/1/19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11/30/19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1536346242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Revisit design decisions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1/13/20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1/30/20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1831392176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Begin Component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1/30/20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2/28/20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4264485512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Complete initial integration w/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2/28/20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3/30/20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2406384958"/>
                  </a:ext>
                </a:extLst>
              </a:tr>
              <a:tr h="21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Complete "dry-runs" of demo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3/30/20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4/30/20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9" marR="8839" marT="8839" marB="0" anchor="ctr"/>
                </a:tc>
                <a:extLst>
                  <a:ext uri="{0D108BD9-81ED-4DB2-BD59-A6C34878D82A}">
                    <a16:rowId xmlns:a16="http://schemas.microsoft.com/office/drawing/2014/main" val="243327788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90C239-D595-7D4B-A2CD-57D70D90923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8017350"/>
              </p:ext>
            </p:extLst>
          </p:nvPr>
        </p:nvGraphicFramePr>
        <p:xfrm>
          <a:off x="5128033" y="3744349"/>
          <a:ext cx="6265863" cy="1578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207">
                  <a:extLst>
                    <a:ext uri="{9D8B030D-6E8A-4147-A177-3AD203B41FA5}">
                      <a16:colId xmlns:a16="http://schemas.microsoft.com/office/drawing/2014/main" val="1042400783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4097532616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1210972053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3686895384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3785393659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1228998308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2340562498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3271091183"/>
                    </a:ext>
                  </a:extLst>
                </a:gridCol>
                <a:gridCol w="696207">
                  <a:extLst>
                    <a:ext uri="{9D8B030D-6E8A-4147-A177-3AD203B41FA5}">
                      <a16:colId xmlns:a16="http://schemas.microsoft.com/office/drawing/2014/main" val="4088744879"/>
                    </a:ext>
                  </a:extLst>
                </a:gridCol>
              </a:tblGrid>
              <a:tr h="242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Task #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Sep-19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Oct-19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Nov-19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Dec-19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Jan-20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Feb-20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Mar-20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Apr-20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702793246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588763254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3476433682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3675947794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293185642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046192245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764093771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441531418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 anchor="b"/>
                </a:tc>
                <a:extLst>
                  <a:ext uri="{0D108BD9-81ED-4DB2-BD59-A6C34878D82A}">
                    <a16:rowId xmlns:a16="http://schemas.microsoft.com/office/drawing/2014/main" val="2787754937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EEFC363-05DF-5A4D-B239-17D23DDFA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62"/>
    </mc:Choice>
    <mc:Fallback xmlns="">
      <p:transition spd="slow" advTm="129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277</Words>
  <Application>Microsoft Macintosh PowerPoint</Application>
  <PresentationFormat>Widescreen</PresentationFormat>
  <Paragraphs>81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Rockwell</vt:lpstr>
      <vt:lpstr>Wingdings</vt:lpstr>
      <vt:lpstr>Atlas</vt:lpstr>
      <vt:lpstr>To Online Shop, Or to Not Online Shop</vt:lpstr>
      <vt:lpstr>Overall Scope</vt:lpstr>
      <vt:lpstr>Technical Goals</vt:lpstr>
      <vt:lpstr>System Block Diagram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Online Shop, Or to Not Online Shop</dc:title>
  <dc:creator>Martin, Matthew F</dc:creator>
  <cp:lastModifiedBy>Martin, Matthew F</cp:lastModifiedBy>
  <cp:revision>1</cp:revision>
  <dcterms:created xsi:type="dcterms:W3CDTF">2019-10-06T18:15:06Z</dcterms:created>
  <dcterms:modified xsi:type="dcterms:W3CDTF">2019-10-06T20:46:04Z</dcterms:modified>
</cp:coreProperties>
</file>