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5" r:id="rId4"/>
    <p:sldId id="262" r:id="rId5"/>
    <p:sldId id="261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25417-EF63-4B5E-B5CE-346AF3610B6D}" v="11" dt="2019-09-22T19:26:50.063"/>
    <p1510:client id="{14BD360D-AED8-4B96-9370-D26F1567EFF1}" v="1402" dt="2019-09-22T19:39:32.306"/>
    <p1510:client id="{2C5C5607-574E-8A4F-B929-A7DD841B1755}" v="46" dt="2019-09-22T19:05:13.326"/>
    <p1510:client id="{5772A868-F6CF-2F76-2242-5BBE0B96D5D8}" v="586" dt="2019-09-22T18:57:49.146"/>
    <p1510:client id="{9044C396-85C2-4F9E-95A5-441750C2570F}" v="34" dt="2019-09-22T18:20:18.908"/>
    <p1510:client id="{B868B709-8A56-43C5-940C-C48304477F50}" v="1233" dt="2019-09-22T19:01:49.924"/>
    <p1510:client id="{CEB4D3B3-9309-451E-8A83-A6ECBE46AD0D}" v="61" dt="2019-09-22T19:49:29.198"/>
    <p1510:client id="{F0C358D4-D061-EB4B-B80A-CD7A08C9CE65}" v="1207" dt="2019-09-22T19:59:30.146"/>
    <p1510:client id="{F49D325A-8581-1AF0-3AB0-5FE9EFF70816}" v="51" dt="2019-09-22T19:12:44.535"/>
    <p1510:client id="{FD8A7F60-5089-69FA-38C0-BAC9D7807787}" v="836" dt="2019-09-22T19:49:10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2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8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6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9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85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1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4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1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/>
                <a:cs typeface="Calibri Light"/>
              </a:rPr>
              <a:t>To Online Shop, Or to Not Online Shop</a:t>
            </a:r>
            <a:endParaRPr lang="en-US"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0" rIns="91440" bIns="45720" rtlCol="0" anchor="t">
            <a:normAutofit/>
          </a:bodyPr>
          <a:lstStyle/>
          <a:p>
            <a:r>
              <a:rPr lang="en-US"/>
              <a:t>By: Amiah Gooding, Matthew Martin,  Max Minard, Smruthi Sandhanam,</a:t>
            </a:r>
          </a:p>
          <a:p>
            <a:r>
              <a:rPr lang="en-US"/>
              <a:t> Travis Stanger, and Yana Aleksandrova</a:t>
            </a:r>
          </a:p>
          <a:p>
            <a:r>
              <a:rPr lang="en-US"/>
              <a:t>Sdmay20-19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034133-58F5-DE46-AA14-8567DA7AD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0"/>
    </mc:Choice>
    <mc:Fallback xmlns="">
      <p:transition spd="slow" advTm="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064A6-CC12-4F78-B785-6ABD7BE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Overall Scope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61C9B-78A3-4EA9-BDBC-A2CFBA27E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Purpose</a:t>
            </a:r>
            <a:r>
              <a:rPr lang="en-US"/>
              <a:t>: Utilize online shopping and at-home experiences to enhance the shopping capabilities of customers. </a:t>
            </a:r>
          </a:p>
          <a:p>
            <a:r>
              <a:rPr lang="en-US" b="1">
                <a:ea typeface="+mn-lt"/>
                <a:cs typeface="+mn-lt"/>
              </a:rPr>
              <a:t>What is it?</a:t>
            </a:r>
            <a:r>
              <a:rPr lang="en-US">
                <a:ea typeface="+mn-lt"/>
                <a:cs typeface="+mn-lt"/>
              </a:rPr>
              <a:t>:  An IOT based solution that combines mobile app development, communication with hardware sensors, and data management. </a:t>
            </a:r>
            <a:endParaRPr lang="en-US"/>
          </a:p>
          <a:p>
            <a:r>
              <a:rPr lang="en-US" b="1"/>
              <a:t>Expected Outcome</a:t>
            </a:r>
            <a:r>
              <a:rPr lang="en-US"/>
              <a:t>: A proof of concept for a single location (ex: cabinet or cupboard) with hopes of expanding to other places in the home. </a:t>
            </a:r>
          </a:p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519D80-BF06-F546-9412-6461D1315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0"/>
    </mc:Choice>
    <mc:Fallback xmlns="">
      <p:transition spd="slow" advTm="3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308A6-ECD4-42B0-AB53-0083CC55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Two Halves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FD6E2-B7D5-454C-818B-B5897BB2F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Home IOT Hardware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CD62A-6915-47DF-B5FC-02F073E0D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496586"/>
          </a:xfrm>
        </p:spPr>
        <p:txBody>
          <a:bodyPr>
            <a:normAutofit fontScale="92500"/>
          </a:bodyPr>
          <a:lstStyle/>
          <a:p>
            <a:r>
              <a:rPr lang="en-US"/>
              <a:t>A signal generator communicates with an IOT device of items that need replenished.</a:t>
            </a:r>
          </a:p>
          <a:p>
            <a:r>
              <a:rPr lang="en-US"/>
              <a:t>IOT device sends data to application for analysis.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F360A-167B-4F72-B364-13655FAF7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18447" y="2985571"/>
            <a:ext cx="6264414" cy="685800"/>
          </a:xfrm>
        </p:spPr>
        <p:txBody>
          <a:bodyPr/>
          <a:lstStyle/>
          <a:p>
            <a:r>
              <a:rPr lang="en-US"/>
              <a:t>Application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7F8B0-AC51-4E90-9768-4F7A5BD83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17273" y="3756776"/>
            <a:ext cx="6265588" cy="170406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/>
              <a:t>Retrieves items that need to be bought from home device.</a:t>
            </a:r>
          </a:p>
          <a:p>
            <a:r>
              <a:rPr lang="en-US"/>
              <a:t>Determines if it is cheaper to buy item online or in-store.</a:t>
            </a:r>
          </a:p>
          <a:p>
            <a:r>
              <a:rPr lang="en-US"/>
              <a:t>Uses geolocation in consideration of finding best deal for a product.</a:t>
            </a:r>
          </a:p>
          <a:p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0FC58B8-70A5-0E48-8C84-72C917131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1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06"/>
    </mc:Choice>
    <mc:Fallback xmlns="">
      <p:transition spd="slow" advTm="6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97C5-F927-4103-996A-E8E1BFBB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Functional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F1C07-B054-4E20-BEB5-6696D798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Generation of data – the state of items in a cupboard</a:t>
            </a:r>
          </a:p>
          <a:p>
            <a:r>
              <a:rPr lang="en-US"/>
              <a:t>Signal generator – trigger to update in data</a:t>
            </a:r>
          </a:p>
          <a:p>
            <a:r>
              <a:rPr lang="en-US"/>
              <a:t>Geolocation – showing stores nearby &amp; deals</a:t>
            </a:r>
          </a:p>
          <a:p>
            <a:r>
              <a:rPr lang="en-US"/>
              <a:t>Mobile application – receives notifications</a:t>
            </a:r>
          </a:p>
          <a:p>
            <a:r>
              <a:rPr lang="en-US"/>
              <a:t>Signal from interface an item has been purchased</a:t>
            </a:r>
          </a:p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11CDD3-46E1-E841-B9F3-66FC55745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84"/>
    </mc:Choice>
    <mc:Fallback xmlns="">
      <p:transition spd="slow" advTm="3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FF2F5-6799-4899-B3B6-07788093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Constraints and Additional Features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FD242-FFF8-4687-A020-172C57894422}"/>
              </a:ext>
            </a:extLst>
          </p:cNvPr>
          <p:cNvSpPr txBox="1"/>
          <p:nvPr/>
        </p:nvSpPr>
        <p:spPr>
          <a:xfrm>
            <a:off x="5191975" y="1553391"/>
            <a:ext cx="6290872" cy="6309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cap="all">
              <a:ea typeface="+mn-lt"/>
              <a:cs typeface="+mn-lt"/>
            </a:endParaRP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Budget of $200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Tolerance threshold for price</a:t>
            </a:r>
          </a:p>
          <a:p>
            <a:pPr marL="742950" lvl="1" indent="-285750">
              <a:buFont typeface="Arial"/>
              <a:buChar char="•"/>
            </a:pPr>
            <a:r>
              <a:rPr lang="en-US"/>
              <a:t>Quantify cost/travel difference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Only view a few stores within a 5-mile radius</a:t>
            </a:r>
            <a:endParaRPr lang="en-US" sz="2200">
              <a:solidFill>
                <a:srgbClr val="F3960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200" b="1">
              <a:solidFill>
                <a:schemeClr val="accent1"/>
              </a:solidFill>
            </a:endParaRPr>
          </a:p>
          <a:p>
            <a:r>
              <a:rPr lang="en-US" sz="2200" b="1">
                <a:solidFill>
                  <a:schemeClr val="accent1"/>
                </a:solidFill>
              </a:rPr>
              <a:t>Possible Additional Features</a:t>
            </a:r>
            <a:endParaRPr lang="en-US" sz="220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/>
              <a:t>Data Security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Application Security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Triggering signal when an item amount is getting low (ex. Weight, Image Sensor)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Choosing between brands of items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Expanding to other items (ex. Closet, Fridge)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BF401CB-743C-48B9-9AF9-84DD06DE64B1}"/>
              </a:ext>
            </a:extLst>
          </p:cNvPr>
          <p:cNvSpPr txBox="1">
            <a:spLocks/>
          </p:cNvSpPr>
          <p:nvPr/>
        </p:nvSpPr>
        <p:spPr>
          <a:xfrm>
            <a:off x="5188637" y="1480518"/>
            <a:ext cx="626508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>
                <a:solidFill>
                  <a:schemeClr val="accent1"/>
                </a:solidFill>
              </a:rPr>
              <a:t>Constraints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D5A164E-C197-E14F-9CCB-23E703F0B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5"/>
    </mc:Choice>
    <mc:Fallback xmlns="">
      <p:transition spd="slow" advTm="39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9392F-B9E4-448C-B72C-468F0173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Cost and Environmental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F40F-2683-4009-85BA-9B17E8A4D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1">
                <a:solidFill>
                  <a:schemeClr val="accent1"/>
                </a:solidFill>
                <a:ea typeface="+mn-lt"/>
                <a:cs typeface="+mn-lt"/>
              </a:rPr>
              <a:t>Cost</a:t>
            </a:r>
            <a:endParaRPr lang="en-US" sz="2200">
              <a:solidFill>
                <a:schemeClr val="accent1"/>
              </a:solidFill>
            </a:endParaRPr>
          </a:p>
          <a:p>
            <a:pPr lvl="1"/>
            <a:r>
              <a:rPr lang="en-US"/>
              <a:t>$200</a:t>
            </a:r>
          </a:p>
          <a:p>
            <a:pPr lvl="2"/>
            <a:r>
              <a:rPr lang="en-US"/>
              <a:t>Signal generator</a:t>
            </a:r>
          </a:p>
          <a:p>
            <a:pPr lvl="2"/>
            <a:r>
              <a:rPr lang="en-US"/>
              <a:t>Transmitter</a:t>
            </a:r>
          </a:p>
          <a:p>
            <a:pPr lvl="2"/>
            <a:r>
              <a:rPr lang="en-US"/>
              <a:t>Microcontroller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r>
              <a:rPr lang="en-US" sz="2200" b="1">
                <a:solidFill>
                  <a:schemeClr val="accent1"/>
                </a:solidFill>
              </a:rPr>
              <a:t>Environmental Requirements:</a:t>
            </a:r>
            <a:r>
              <a:rPr lang="en-US" sz="2200"/>
              <a:t> </a:t>
            </a:r>
          </a:p>
          <a:p>
            <a:pPr lvl="1"/>
            <a:r>
              <a:rPr lang="en-US"/>
              <a:t>No intrusive behavior (No personal data saved)</a:t>
            </a:r>
          </a:p>
          <a:p>
            <a:pPr lvl="1"/>
            <a:r>
              <a:rPr lang="en-US"/>
              <a:t>Should be simulated in a test environment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3E58EB4-4B95-4746-8FD3-67F0D5FB0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3"/>
    </mc:Choice>
    <mc:Fallback xmlns="">
      <p:transition spd="slow" advTm="2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A049-78B8-4427-8A1F-7746CF75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Project Assignments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90AEC6-2E69-D94F-B21C-AE084114DE85}"/>
              </a:ext>
            </a:extLst>
          </p:cNvPr>
          <p:cNvSpPr/>
          <p:nvPr/>
        </p:nvSpPr>
        <p:spPr>
          <a:xfrm>
            <a:off x="8930341" y="1136520"/>
            <a:ext cx="2704572" cy="4261745"/>
          </a:xfrm>
          <a:prstGeom prst="rect">
            <a:avLst/>
          </a:prstGeom>
          <a:solidFill>
            <a:srgbClr val="333333">
              <a:alpha val="5000"/>
            </a:srgbClr>
          </a:solidFill>
          <a:ln w="41144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48D658-00BC-F948-9F5E-360A14F40873}"/>
              </a:ext>
            </a:extLst>
          </p:cNvPr>
          <p:cNvSpPr/>
          <p:nvPr/>
        </p:nvSpPr>
        <p:spPr>
          <a:xfrm>
            <a:off x="4743714" y="1136520"/>
            <a:ext cx="2704572" cy="4261745"/>
          </a:xfrm>
          <a:prstGeom prst="rect">
            <a:avLst/>
          </a:prstGeom>
          <a:solidFill>
            <a:srgbClr val="333333">
              <a:alpha val="5000"/>
            </a:srgbClr>
          </a:solidFill>
          <a:ln w="41144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743A8-5775-B045-A4C1-ACD48585DABE}"/>
              </a:ext>
            </a:extLst>
          </p:cNvPr>
          <p:cNvSpPr txBox="1"/>
          <p:nvPr/>
        </p:nvSpPr>
        <p:spPr>
          <a:xfrm>
            <a:off x="5361999" y="767188"/>
            <a:ext cx="146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Home IOT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89301-9603-6B4B-8C2C-B3A2AB1FB138}"/>
              </a:ext>
            </a:extLst>
          </p:cNvPr>
          <p:cNvSpPr txBox="1"/>
          <p:nvPr/>
        </p:nvSpPr>
        <p:spPr>
          <a:xfrm>
            <a:off x="9476450" y="767188"/>
            <a:ext cx="1604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Application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444251-7FBB-E449-9EF7-5043822EB939}"/>
              </a:ext>
            </a:extLst>
          </p:cNvPr>
          <p:cNvSpPr txBox="1"/>
          <p:nvPr/>
        </p:nvSpPr>
        <p:spPr>
          <a:xfrm>
            <a:off x="4858439" y="1233889"/>
            <a:ext cx="24787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Sensors/Circuit Components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Base communication device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Physical environment</a:t>
            </a:r>
          </a:p>
          <a:p>
            <a:r>
              <a:rPr lang="en-US"/>
              <a:t>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151D1-CBAC-9C45-BC23-0981E22C48F8}"/>
              </a:ext>
            </a:extLst>
          </p:cNvPr>
          <p:cNvSpPr txBox="1"/>
          <p:nvPr/>
        </p:nvSpPr>
        <p:spPr>
          <a:xfrm>
            <a:off x="9011798" y="1233889"/>
            <a:ext cx="25338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Mobile Application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Database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APIs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Geolocation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6D61F9F-839B-4E80-B1C8-C46A130FB97B}"/>
              </a:ext>
            </a:extLst>
          </p:cNvPr>
          <p:cNvSpPr/>
          <p:nvPr/>
        </p:nvSpPr>
        <p:spPr>
          <a:xfrm>
            <a:off x="7474197" y="3048821"/>
            <a:ext cx="1417051" cy="614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</a:t>
            </a:r>
          </a:p>
        </p:txBody>
      </p:sp>
      <p:pic>
        <p:nvPicPr>
          <p:cNvPr id="17" name="Picture 18" descr="A drawing of a face&#10;&#10;Description generated with high confidence">
            <a:extLst>
              <a:ext uri="{FF2B5EF4-FFF2-40B4-BE49-F238E27FC236}">
                <a16:creationId xmlns:a16="http://schemas.microsoft.com/office/drawing/2014/main" id="{EC42E9B8-AB83-4FF8-A06B-9F866D8B7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277" b="-2703"/>
          <a:stretch/>
        </p:blipFill>
        <p:spPr>
          <a:xfrm>
            <a:off x="6390786" y="3060518"/>
            <a:ext cx="667254" cy="72326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DD07BD40-4920-43BC-AFF6-86ADC1F4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431062" y="1685596"/>
            <a:ext cx="661404" cy="6672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5AE47C-B95B-0D42-9098-E3049D8FBF9F}"/>
              </a:ext>
            </a:extLst>
          </p:cNvPr>
          <p:cNvSpPr txBox="1"/>
          <p:nvPr/>
        </p:nvSpPr>
        <p:spPr>
          <a:xfrm>
            <a:off x="4743714" y="5475383"/>
            <a:ext cx="270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Team Members: </a:t>
            </a:r>
            <a:r>
              <a:rPr lang="en-US" err="1"/>
              <a:t>Amiah</a:t>
            </a:r>
            <a:r>
              <a:rPr lang="en-US"/>
              <a:t> &amp; </a:t>
            </a:r>
            <a:r>
              <a:rPr lang="en-US" err="1"/>
              <a:t>Smruthi</a:t>
            </a:r>
            <a:r>
              <a:rPr lang="en-US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560F28-BDC0-0F40-AB2C-B973A4D16D93}"/>
              </a:ext>
            </a:extLst>
          </p:cNvPr>
          <p:cNvSpPr txBox="1"/>
          <p:nvPr/>
        </p:nvSpPr>
        <p:spPr>
          <a:xfrm>
            <a:off x="8930342" y="5475383"/>
            <a:ext cx="261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Team Members: Yana,</a:t>
            </a:r>
          </a:p>
          <a:p>
            <a:r>
              <a:rPr lang="en-US"/>
              <a:t>Travis, Matthew, &amp; Max</a:t>
            </a:r>
          </a:p>
        </p:txBody>
      </p:sp>
      <p:pic>
        <p:nvPicPr>
          <p:cNvPr id="3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11E49A97-4C78-42A4-9E1D-0B836D12B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786" y="4321628"/>
            <a:ext cx="713957" cy="722559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BA435E93-A18C-4794-B237-099DA141A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0788" y="4719588"/>
            <a:ext cx="978569" cy="617943"/>
          </a:xfrm>
          <a:prstGeom prst="rect">
            <a:avLst/>
          </a:prstGeom>
        </p:spPr>
      </p:pic>
      <p:pic>
        <p:nvPicPr>
          <p:cNvPr id="11" name="Picture 17" descr="A picture containing table&#10;&#10;Description generated with high confidence">
            <a:extLst>
              <a:ext uri="{FF2B5EF4-FFF2-40B4-BE49-F238E27FC236}">
                <a16:creationId xmlns:a16="http://schemas.microsoft.com/office/drawing/2014/main" id="{72A401CC-5546-4A5F-91FF-E717ACD70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5618" y="2507155"/>
            <a:ext cx="755336" cy="7553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91AE91-000E-4269-9D7A-DD50DB1D3C39}"/>
              </a:ext>
            </a:extLst>
          </p:cNvPr>
          <p:cNvSpPr txBox="1"/>
          <p:nvPr/>
        </p:nvSpPr>
        <p:spPr>
          <a:xfrm>
            <a:off x="7003142" y="5032828"/>
            <a:ext cx="464458" cy="85272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C0114-402E-F849-AA13-0B51FCDD3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8818" y="1602303"/>
            <a:ext cx="978569" cy="723290"/>
          </a:xfrm>
          <a:prstGeom prst="rect">
            <a:avLst/>
          </a:prstGeom>
        </p:spPr>
      </p:pic>
      <p:pic>
        <p:nvPicPr>
          <p:cNvPr id="7" name="Picture 7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916635B0-EC37-4C7E-8490-CA2293D475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6971" y="3429703"/>
            <a:ext cx="1553029" cy="89848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78C4654-4429-5748-9E7D-8EA874E5C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35"/>
    </mc:Choice>
    <mc:Fallback xmlns="">
      <p:transition spd="slow" advTm="8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{32C3FDE4-96A7-FF49-8C98-673B39239B8B}tf16401369</Template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Atlas</vt:lpstr>
      <vt:lpstr>To Online Shop, Or to Not Online Shop</vt:lpstr>
      <vt:lpstr>Overall Scope</vt:lpstr>
      <vt:lpstr>Two Halves</vt:lpstr>
      <vt:lpstr>Functional Requirements</vt:lpstr>
      <vt:lpstr>Constraints and Additional Features</vt:lpstr>
      <vt:lpstr>Cost and Environmental Requirements</vt:lpstr>
      <vt:lpstr>Project Assignments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2013-07-15T20:26:40Z</dcterms:created>
  <dcterms:modified xsi:type="dcterms:W3CDTF">2019-09-22T20:01:15Z</dcterms:modified>
</cp:coreProperties>
</file>